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1" r:id="rId4"/>
    <p:sldId id="258" r:id="rId5"/>
    <p:sldId id="259" r:id="rId6"/>
    <p:sldId id="260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33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51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E6306D-88BE-4DC9-878C-B53135AC25C6}" type="datetimeFigureOut">
              <a:rPr lang="en-US" smtClean="0"/>
              <a:t>2/8/2011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0D7660-3A34-41E0-9E72-1AB1803B43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57943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E6306D-88BE-4DC9-878C-B53135AC25C6}" type="datetimeFigureOut">
              <a:rPr lang="en-US" smtClean="0"/>
              <a:t>2/8/2011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0D7660-3A34-41E0-9E72-1AB1803B43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90932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E6306D-88BE-4DC9-878C-B53135AC25C6}" type="datetimeFigureOut">
              <a:rPr lang="en-US" smtClean="0"/>
              <a:t>2/8/2011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0D7660-3A34-41E0-9E72-1AB1803B43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60346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E6306D-88BE-4DC9-878C-B53135AC25C6}" type="datetimeFigureOut">
              <a:rPr lang="en-US" smtClean="0"/>
              <a:t>2/8/2011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0D7660-3A34-41E0-9E72-1AB1803B43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07450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E6306D-88BE-4DC9-878C-B53135AC25C6}" type="datetimeFigureOut">
              <a:rPr lang="en-US" smtClean="0"/>
              <a:t>2/8/2011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0D7660-3A34-41E0-9E72-1AB1803B43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92834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E6306D-88BE-4DC9-878C-B53135AC25C6}" type="datetimeFigureOut">
              <a:rPr lang="en-US" smtClean="0"/>
              <a:t>2/8/2011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0D7660-3A34-41E0-9E72-1AB1803B43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08695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E6306D-88BE-4DC9-878C-B53135AC25C6}" type="datetimeFigureOut">
              <a:rPr lang="en-US" smtClean="0"/>
              <a:t>2/8/2011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0D7660-3A34-41E0-9E72-1AB1803B43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2031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E6306D-88BE-4DC9-878C-B53135AC25C6}" type="datetimeFigureOut">
              <a:rPr lang="en-US" smtClean="0"/>
              <a:t>2/8/2011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0D7660-3A34-41E0-9E72-1AB1803B43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14879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E6306D-88BE-4DC9-878C-B53135AC25C6}" type="datetimeFigureOut">
              <a:rPr lang="en-US" smtClean="0"/>
              <a:t>2/8/2011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0D7660-3A34-41E0-9E72-1AB1803B43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01882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E6306D-88BE-4DC9-878C-B53135AC25C6}" type="datetimeFigureOut">
              <a:rPr lang="en-US" smtClean="0"/>
              <a:t>2/8/2011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0D7660-3A34-41E0-9E72-1AB1803B43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25979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E6306D-88BE-4DC9-878C-B53135AC25C6}" type="datetimeFigureOut">
              <a:rPr lang="en-US" smtClean="0"/>
              <a:t>2/8/2011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0D7660-3A34-41E0-9E72-1AB1803B43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38588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E6306D-88BE-4DC9-878C-B53135AC25C6}" type="datetimeFigureOut">
              <a:rPr lang="en-US" smtClean="0"/>
              <a:t>2/8/2011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0D7660-3A34-41E0-9E72-1AB1803B43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80328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752600"/>
            <a:ext cx="7772400" cy="2057399"/>
          </a:xfrm>
          <a:solidFill>
            <a:schemeClr val="accent6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r>
              <a:rPr lang="en-US" sz="8000" dirty="0" smtClean="0">
                <a:solidFill>
                  <a:schemeClr val="accent6">
                    <a:lumMod val="75000"/>
                  </a:schemeClr>
                </a:solidFill>
                <a:latin typeface="Antique Olive" pitchFamily="34" charset="0"/>
              </a:rPr>
              <a:t>Haiku Poetry</a:t>
            </a:r>
            <a:endParaRPr lang="en-US" sz="8000" dirty="0">
              <a:solidFill>
                <a:schemeClr val="accent6">
                  <a:lumMod val="75000"/>
                </a:schemeClr>
              </a:solidFill>
              <a:latin typeface="Antique Olive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>
                <a:solidFill>
                  <a:schemeClr val="accent6">
                    <a:lumMod val="75000"/>
                  </a:schemeClr>
                </a:solidFill>
                <a:latin typeface="Antique Olive" pitchFamily="34" charset="0"/>
              </a:rPr>
              <a:t>Hai</a:t>
            </a:r>
            <a:r>
              <a:rPr lang="en-US" dirty="0" smtClean="0">
                <a:solidFill>
                  <a:schemeClr val="accent6">
                    <a:lumMod val="75000"/>
                  </a:schemeClr>
                </a:solidFill>
                <a:latin typeface="Antique Olive" pitchFamily="34" charset="0"/>
              </a:rPr>
              <a:t>-Ku</a:t>
            </a:r>
          </a:p>
          <a:p>
            <a:r>
              <a:rPr lang="en-US" sz="1800" dirty="0" smtClean="0">
                <a:solidFill>
                  <a:schemeClr val="accent6">
                    <a:lumMod val="75000"/>
                  </a:schemeClr>
                </a:solidFill>
                <a:latin typeface="Antique Olive" pitchFamily="34" charset="0"/>
              </a:rPr>
              <a:t>(Two syllables)</a:t>
            </a:r>
            <a:endParaRPr lang="en-US" sz="1800" dirty="0">
              <a:solidFill>
                <a:schemeClr val="accent6">
                  <a:lumMod val="75000"/>
                </a:schemeClr>
              </a:solidFill>
              <a:latin typeface="Antique Olive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4600" y="4419600"/>
            <a:ext cx="2133600" cy="1581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4224337"/>
            <a:ext cx="2314575" cy="197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09211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38200"/>
            <a:ext cx="8229600" cy="5287963"/>
          </a:xfrm>
          <a:solidFill>
            <a:schemeClr val="accent6">
              <a:lumMod val="40000"/>
              <a:lumOff val="60000"/>
            </a:schemeClr>
          </a:solidFill>
          <a:ln>
            <a:solidFill>
              <a:srgbClr val="993366"/>
            </a:solidFill>
          </a:ln>
        </p:spPr>
        <p:txBody>
          <a:bodyPr>
            <a:normAutofit lnSpcReduction="10000"/>
          </a:bodyPr>
          <a:lstStyle/>
          <a:p>
            <a:r>
              <a:rPr lang="en-US" dirty="0" smtClean="0">
                <a:solidFill>
                  <a:schemeClr val="accent6">
                    <a:lumMod val="50000"/>
                  </a:schemeClr>
                </a:solidFill>
                <a:latin typeface="Antique Olive" pitchFamily="34" charset="0"/>
              </a:rPr>
              <a:t>"Haiku" is a traditional form of Japanese poetry.  </a:t>
            </a:r>
          </a:p>
          <a:p>
            <a:endParaRPr lang="en-US" dirty="0" smtClean="0">
              <a:solidFill>
                <a:schemeClr val="accent6">
                  <a:lumMod val="50000"/>
                </a:schemeClr>
              </a:solidFill>
              <a:latin typeface="Antique Olive" pitchFamily="34" charset="0"/>
            </a:endParaRPr>
          </a:p>
          <a:p>
            <a:r>
              <a:rPr lang="en-US" dirty="0" smtClean="0">
                <a:solidFill>
                  <a:schemeClr val="accent6">
                    <a:lumMod val="50000"/>
                  </a:schemeClr>
                </a:solidFill>
                <a:latin typeface="Antique Olive" pitchFamily="34" charset="0"/>
              </a:rPr>
              <a:t>Haiku poems consist of 3 lines.  </a:t>
            </a:r>
          </a:p>
          <a:p>
            <a:endParaRPr lang="en-US" dirty="0" smtClean="0">
              <a:solidFill>
                <a:schemeClr val="accent6">
                  <a:lumMod val="50000"/>
                </a:schemeClr>
              </a:solidFill>
              <a:latin typeface="Antique Olive" pitchFamily="34" charset="0"/>
            </a:endParaRPr>
          </a:p>
          <a:p>
            <a:r>
              <a:rPr lang="en-US" dirty="0" smtClean="0">
                <a:solidFill>
                  <a:schemeClr val="accent6">
                    <a:lumMod val="50000"/>
                  </a:schemeClr>
                </a:solidFill>
                <a:latin typeface="Antique Olive" pitchFamily="34" charset="0"/>
              </a:rPr>
              <a:t>The first and last lines of a Haiku have 5 syllables and the middle line has 7 syllables. </a:t>
            </a:r>
          </a:p>
          <a:p>
            <a:endParaRPr lang="en-US" dirty="0" smtClean="0">
              <a:solidFill>
                <a:schemeClr val="accent6">
                  <a:lumMod val="50000"/>
                </a:schemeClr>
              </a:solidFill>
              <a:latin typeface="Antique Olive" pitchFamily="34" charset="0"/>
            </a:endParaRPr>
          </a:p>
          <a:p>
            <a:r>
              <a:rPr lang="en-US" dirty="0" smtClean="0">
                <a:solidFill>
                  <a:schemeClr val="accent6">
                    <a:lumMod val="50000"/>
                  </a:schemeClr>
                </a:solidFill>
                <a:latin typeface="Antique Olive" pitchFamily="34" charset="0"/>
              </a:rPr>
              <a:t> The lines rarely rhyme.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1652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38200"/>
            <a:ext cx="8229600" cy="5287963"/>
          </a:xfrm>
          <a:solidFill>
            <a:schemeClr val="accent6">
              <a:lumMod val="20000"/>
              <a:lumOff val="80000"/>
            </a:schemeClr>
          </a:solidFill>
          <a:ln>
            <a:solidFill>
              <a:srgbClr val="993366"/>
            </a:solidFill>
          </a:ln>
        </p:spPr>
        <p:txBody>
          <a:bodyPr>
            <a:normAutofit fontScale="92500" lnSpcReduction="10000"/>
          </a:bodyPr>
          <a:lstStyle/>
          <a:p>
            <a:r>
              <a:rPr lang="en-US" dirty="0" smtClean="0">
                <a:solidFill>
                  <a:schemeClr val="accent5">
                    <a:lumMod val="50000"/>
                  </a:schemeClr>
                </a:solidFill>
                <a:latin typeface="Antique Olive" pitchFamily="34" charset="0"/>
              </a:rPr>
              <a:t>The syllable patter is: 5-7-5</a:t>
            </a:r>
          </a:p>
          <a:p>
            <a:endParaRPr lang="en-US" dirty="0">
              <a:solidFill>
                <a:schemeClr val="accent5">
                  <a:lumMod val="50000"/>
                </a:schemeClr>
              </a:solidFill>
              <a:latin typeface="Antique Olive" pitchFamily="34" charset="0"/>
            </a:endParaRPr>
          </a:p>
          <a:p>
            <a:r>
              <a:rPr lang="en-US" dirty="0" smtClean="0">
                <a:solidFill>
                  <a:schemeClr val="accent5">
                    <a:lumMod val="50000"/>
                  </a:schemeClr>
                </a:solidFill>
                <a:latin typeface="Antique Olive" pitchFamily="34" charset="0"/>
              </a:rPr>
              <a:t>Since Haikus only have 3 lines to work with, the poems are normally written for one simple thing.  </a:t>
            </a:r>
          </a:p>
          <a:p>
            <a:endParaRPr lang="en-US" dirty="0" smtClean="0">
              <a:solidFill>
                <a:schemeClr val="accent5">
                  <a:lumMod val="50000"/>
                </a:schemeClr>
              </a:solidFill>
              <a:latin typeface="Antique Olive" pitchFamily="34" charset="0"/>
            </a:endParaRPr>
          </a:p>
          <a:p>
            <a:r>
              <a:rPr lang="en-US" dirty="0" smtClean="0">
                <a:solidFill>
                  <a:schemeClr val="accent5">
                    <a:lumMod val="50000"/>
                  </a:schemeClr>
                </a:solidFill>
                <a:latin typeface="Antique Olive" pitchFamily="34" charset="0"/>
              </a:rPr>
              <a:t>Example:  a raindrop, a season, an animal, a snowflake etc….</a:t>
            </a:r>
          </a:p>
          <a:p>
            <a:endParaRPr lang="en-US" dirty="0">
              <a:solidFill>
                <a:schemeClr val="accent5">
                  <a:lumMod val="50000"/>
                </a:schemeClr>
              </a:solidFill>
              <a:latin typeface="Antique Olive" pitchFamily="34" charset="0"/>
            </a:endParaRPr>
          </a:p>
          <a:p>
            <a:r>
              <a:rPr lang="en-US" dirty="0" smtClean="0">
                <a:solidFill>
                  <a:schemeClr val="accent5">
                    <a:lumMod val="50000"/>
                  </a:schemeClr>
                </a:solidFill>
                <a:latin typeface="Antique Olive" pitchFamily="34" charset="0"/>
              </a:rPr>
              <a:t>What are some topics that you can think of?</a:t>
            </a:r>
            <a:endParaRPr lang="en-US" dirty="0">
              <a:solidFill>
                <a:schemeClr val="accent5">
                  <a:lumMod val="50000"/>
                </a:schemeClr>
              </a:solidFill>
              <a:latin typeface="Antique Olive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33353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olidFill>
            <a:schemeClr val="accent6">
              <a:lumMod val="40000"/>
              <a:lumOff val="60000"/>
            </a:schemeClr>
          </a:solidFill>
          <a:ln>
            <a:solidFill>
              <a:srgbClr val="993366"/>
            </a:solidFill>
          </a:ln>
        </p:spPr>
        <p:txBody>
          <a:bodyPr/>
          <a:lstStyle/>
          <a:p>
            <a:r>
              <a:rPr lang="en-US" dirty="0" smtClean="0">
                <a:solidFill>
                  <a:schemeClr val="accent6">
                    <a:lumMod val="50000"/>
                  </a:schemeClr>
                </a:solidFill>
                <a:latin typeface="Antique Olive" pitchFamily="34" charset="0"/>
              </a:rPr>
              <a:t>Here's a Haiku to help you remember:</a:t>
            </a:r>
          </a:p>
          <a:p>
            <a:endParaRPr lang="en-US" dirty="0" smtClean="0">
              <a:solidFill>
                <a:schemeClr val="accent6">
                  <a:lumMod val="50000"/>
                </a:schemeClr>
              </a:solidFill>
              <a:latin typeface="Antique Olive" pitchFamily="34" charset="0"/>
            </a:endParaRPr>
          </a:p>
          <a:p>
            <a:r>
              <a:rPr lang="en-US" dirty="0" smtClean="0">
                <a:solidFill>
                  <a:srgbClr val="7030A0"/>
                </a:solidFill>
                <a:latin typeface="Antique Olive" pitchFamily="34" charset="0"/>
              </a:rPr>
              <a:t>I am first with five</a:t>
            </a:r>
          </a:p>
          <a:p>
            <a:r>
              <a:rPr lang="en-US" dirty="0" smtClean="0">
                <a:solidFill>
                  <a:srgbClr val="7030A0"/>
                </a:solidFill>
                <a:latin typeface="Antique Olive" pitchFamily="34" charset="0"/>
              </a:rPr>
              <a:t>Then seven in the middle --</a:t>
            </a:r>
          </a:p>
          <a:p>
            <a:r>
              <a:rPr lang="en-US" dirty="0" smtClean="0">
                <a:solidFill>
                  <a:srgbClr val="7030A0"/>
                </a:solidFill>
                <a:latin typeface="Antique Olive" pitchFamily="34" charset="0"/>
              </a:rPr>
              <a:t>Five again to end.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2356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>
            <a:solidFill>
              <a:srgbClr val="993366"/>
            </a:solidFill>
          </a:ln>
        </p:spPr>
        <p:txBody>
          <a:bodyPr/>
          <a:lstStyle/>
          <a:p>
            <a:r>
              <a:rPr lang="en-US" b="1" dirty="0" smtClean="0">
                <a:solidFill>
                  <a:schemeClr val="accent5">
                    <a:lumMod val="50000"/>
                  </a:schemeClr>
                </a:solidFill>
              </a:rPr>
              <a:t>What am I?</a:t>
            </a:r>
            <a:endParaRPr lang="en-US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olidFill>
            <a:schemeClr val="accent6">
              <a:lumMod val="60000"/>
              <a:lumOff val="40000"/>
            </a:schemeClr>
          </a:solidFill>
          <a:ln>
            <a:solidFill>
              <a:srgbClr val="993366"/>
            </a:solidFill>
          </a:ln>
        </p:spPr>
        <p:txBody>
          <a:bodyPr/>
          <a:lstStyle/>
          <a:p>
            <a:r>
              <a:rPr lang="en-US" dirty="0" smtClean="0">
                <a:solidFill>
                  <a:schemeClr val="accent5">
                    <a:lumMod val="75000"/>
                  </a:schemeClr>
                </a:solidFill>
                <a:latin typeface="Antique Olive" pitchFamily="34" charset="0"/>
              </a:rPr>
              <a:t>Green and speckled legs,</a:t>
            </a:r>
          </a:p>
          <a:p>
            <a:r>
              <a:rPr lang="en-US" dirty="0" smtClean="0">
                <a:solidFill>
                  <a:schemeClr val="accent5">
                    <a:lumMod val="75000"/>
                  </a:schemeClr>
                </a:solidFill>
                <a:latin typeface="Antique Olive" pitchFamily="34" charset="0"/>
              </a:rPr>
              <a:t>Hop on logs and lily pads</a:t>
            </a:r>
          </a:p>
          <a:p>
            <a:r>
              <a:rPr lang="en-US" dirty="0" smtClean="0">
                <a:solidFill>
                  <a:schemeClr val="accent5">
                    <a:lumMod val="75000"/>
                  </a:schemeClr>
                </a:solidFill>
                <a:latin typeface="Antique Olive" pitchFamily="34" charset="0"/>
              </a:rPr>
              <a:t>Splash in cool water.</a:t>
            </a:r>
          </a:p>
          <a:p>
            <a:endParaRPr lang="en-US" dirty="0">
              <a:latin typeface="Antique Olive" pitchFamily="34" charset="0"/>
            </a:endParaRPr>
          </a:p>
          <a:p>
            <a:r>
              <a:rPr lang="en-US" dirty="0" smtClean="0">
                <a:solidFill>
                  <a:schemeClr val="tx2"/>
                </a:solidFill>
                <a:latin typeface="Antique Olive" pitchFamily="34" charset="0"/>
              </a:rPr>
              <a:t>In a pouch I grow,</a:t>
            </a:r>
          </a:p>
          <a:p>
            <a:r>
              <a:rPr lang="en-US" dirty="0" smtClean="0">
                <a:solidFill>
                  <a:schemeClr val="tx2"/>
                </a:solidFill>
                <a:latin typeface="Antique Olive" pitchFamily="34" charset="0"/>
              </a:rPr>
              <a:t>On a southern continent --</a:t>
            </a:r>
          </a:p>
          <a:p>
            <a:r>
              <a:rPr lang="en-US" dirty="0" smtClean="0">
                <a:solidFill>
                  <a:schemeClr val="tx2"/>
                </a:solidFill>
                <a:latin typeface="Antique Olive" pitchFamily="34" charset="0"/>
              </a:rPr>
              <a:t>Strange creatures I know.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4623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>
            <a:solidFill>
              <a:srgbClr val="993366"/>
            </a:solidFill>
          </a:ln>
        </p:spPr>
        <p:txBody>
          <a:bodyPr/>
          <a:lstStyle/>
          <a:p>
            <a:r>
              <a:rPr lang="en-US" dirty="0" smtClean="0">
                <a:solidFill>
                  <a:schemeClr val="accent6">
                    <a:lumMod val="75000"/>
                  </a:schemeClr>
                </a:solidFill>
                <a:latin typeface="Antique Olive" pitchFamily="34" charset="0"/>
              </a:rPr>
              <a:t>Your task…..</a:t>
            </a:r>
            <a:endParaRPr lang="en-US" dirty="0">
              <a:solidFill>
                <a:schemeClr val="accent6">
                  <a:lumMod val="75000"/>
                </a:schemeClr>
              </a:solidFill>
              <a:latin typeface="Antique Olive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olidFill>
            <a:schemeClr val="accent6">
              <a:lumMod val="40000"/>
              <a:lumOff val="60000"/>
            </a:schemeClr>
          </a:solidFill>
          <a:ln>
            <a:solidFill>
              <a:srgbClr val="993366"/>
            </a:solidFill>
          </a:ln>
        </p:spPr>
        <p:txBody>
          <a:bodyPr>
            <a:normAutofit fontScale="92500" lnSpcReduction="10000"/>
          </a:bodyPr>
          <a:lstStyle/>
          <a:p>
            <a:r>
              <a:rPr lang="en-US" dirty="0" smtClean="0">
                <a:solidFill>
                  <a:schemeClr val="accent5">
                    <a:lumMod val="50000"/>
                  </a:schemeClr>
                </a:solidFill>
                <a:latin typeface="Antique Olive" pitchFamily="34" charset="0"/>
              </a:rPr>
              <a:t>Practice Writing 3 Haiku Poems of your choice</a:t>
            </a:r>
          </a:p>
          <a:p>
            <a:endParaRPr lang="en-US" dirty="0">
              <a:solidFill>
                <a:schemeClr val="accent5">
                  <a:lumMod val="50000"/>
                </a:schemeClr>
              </a:solidFill>
              <a:latin typeface="Antique Olive" pitchFamily="34" charset="0"/>
            </a:endParaRPr>
          </a:p>
          <a:p>
            <a:r>
              <a:rPr lang="en-US" dirty="0" smtClean="0">
                <a:solidFill>
                  <a:schemeClr val="accent5">
                    <a:lumMod val="50000"/>
                  </a:schemeClr>
                </a:solidFill>
                <a:latin typeface="Antique Olive" pitchFamily="34" charset="0"/>
              </a:rPr>
              <a:t>Practice Writing 2 “What Am I?” Haikus of your choice</a:t>
            </a:r>
          </a:p>
          <a:p>
            <a:endParaRPr lang="en-US" dirty="0">
              <a:solidFill>
                <a:schemeClr val="accent5">
                  <a:lumMod val="50000"/>
                </a:schemeClr>
              </a:solidFill>
              <a:latin typeface="Antique Olive" pitchFamily="34" charset="0"/>
            </a:endParaRPr>
          </a:p>
          <a:p>
            <a:r>
              <a:rPr lang="en-US" dirty="0" smtClean="0">
                <a:solidFill>
                  <a:schemeClr val="accent5">
                    <a:lumMod val="50000"/>
                  </a:schemeClr>
                </a:solidFill>
                <a:latin typeface="Antique Olive" pitchFamily="34" charset="0"/>
              </a:rPr>
              <a:t>Choose your favorite 2 Haikus for publishing</a:t>
            </a:r>
          </a:p>
          <a:p>
            <a:r>
              <a:rPr lang="en-US" dirty="0" smtClean="0">
                <a:solidFill>
                  <a:schemeClr val="accent5">
                    <a:lumMod val="50000"/>
                  </a:schemeClr>
                </a:solidFill>
                <a:latin typeface="Antique Olive" pitchFamily="34" charset="0"/>
              </a:rPr>
              <a:t>(1 What Am I Haiku + 1 Regular Haiku)</a:t>
            </a:r>
            <a:endParaRPr lang="en-US" dirty="0">
              <a:solidFill>
                <a:schemeClr val="accent5">
                  <a:lumMod val="50000"/>
                </a:schemeClr>
              </a:solidFill>
              <a:latin typeface="Antique Olive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6672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</TotalTime>
  <Words>202</Words>
  <Application>Microsoft Office PowerPoint</Application>
  <PresentationFormat>On-screen Show (4:3)</PresentationFormat>
  <Paragraphs>37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Haiku Poetry</vt:lpstr>
      <vt:lpstr>PowerPoint Presentation</vt:lpstr>
      <vt:lpstr>PowerPoint Presentation</vt:lpstr>
      <vt:lpstr>PowerPoint Presentation</vt:lpstr>
      <vt:lpstr>What am I?</vt:lpstr>
      <vt:lpstr>Your task…..</vt:lpstr>
    </vt:vector>
  </TitlesOfParts>
  <Company>ic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Haiku Poetry</dc:title>
  <dc:creator>Kimberly Leiske</dc:creator>
  <cp:lastModifiedBy>Kimberly Leiske</cp:lastModifiedBy>
  <cp:revision>2</cp:revision>
  <dcterms:created xsi:type="dcterms:W3CDTF">2011-02-08T09:08:33Z</dcterms:created>
  <dcterms:modified xsi:type="dcterms:W3CDTF">2011-02-08T09:23:38Z</dcterms:modified>
</cp:coreProperties>
</file>